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51"/>
  </p:notesMasterIdLst>
  <p:sldIdLst>
    <p:sldId id="256" r:id="rId3"/>
    <p:sldId id="272" r:id="rId4"/>
    <p:sldId id="258" r:id="rId5"/>
    <p:sldId id="304" r:id="rId6"/>
    <p:sldId id="458" r:id="rId7"/>
    <p:sldId id="459" r:id="rId8"/>
    <p:sldId id="460" r:id="rId9"/>
    <p:sldId id="461" r:id="rId10"/>
    <p:sldId id="376" r:id="rId11"/>
    <p:sldId id="462" r:id="rId12"/>
    <p:sldId id="463" r:id="rId13"/>
    <p:sldId id="464" r:id="rId14"/>
    <p:sldId id="465" r:id="rId15"/>
    <p:sldId id="466" r:id="rId16"/>
    <p:sldId id="429" r:id="rId17"/>
    <p:sldId id="467" r:id="rId18"/>
    <p:sldId id="471" r:id="rId19"/>
    <p:sldId id="472" r:id="rId20"/>
    <p:sldId id="468" r:id="rId21"/>
    <p:sldId id="473" r:id="rId22"/>
    <p:sldId id="470" r:id="rId23"/>
    <p:sldId id="432" r:id="rId24"/>
    <p:sldId id="435" r:id="rId25"/>
    <p:sldId id="436" r:id="rId26"/>
    <p:sldId id="474" r:id="rId27"/>
    <p:sldId id="434" r:id="rId28"/>
    <p:sldId id="437" r:id="rId29"/>
    <p:sldId id="438" r:id="rId30"/>
    <p:sldId id="439" r:id="rId31"/>
    <p:sldId id="441" r:id="rId32"/>
    <p:sldId id="475" r:id="rId33"/>
    <p:sldId id="477" r:id="rId34"/>
    <p:sldId id="476" r:id="rId35"/>
    <p:sldId id="442" r:id="rId36"/>
    <p:sldId id="478" r:id="rId37"/>
    <p:sldId id="479" r:id="rId38"/>
    <p:sldId id="480" r:id="rId39"/>
    <p:sldId id="443" r:id="rId40"/>
    <p:sldId id="481" r:id="rId41"/>
    <p:sldId id="482" r:id="rId42"/>
    <p:sldId id="444" r:id="rId43"/>
    <p:sldId id="382" r:id="rId44"/>
    <p:sldId id="386" r:id="rId45"/>
    <p:sldId id="446" r:id="rId46"/>
    <p:sldId id="483" r:id="rId47"/>
    <p:sldId id="387" r:id="rId48"/>
    <p:sldId id="484" r:id="rId49"/>
    <p:sldId id="261" r:id="rId50"/>
  </p:sldIdLst>
  <p:sldSz cx="12192000" cy="6858000"/>
  <p:notesSz cx="6797675" cy="9926638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5E4"/>
    <a:srgbClr val="E62861"/>
    <a:srgbClr val="BA7EB3"/>
    <a:srgbClr val="CC4A4A"/>
    <a:srgbClr val="E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14" autoAdjust="0"/>
    <p:restoredTop sz="94710" autoAdjust="0"/>
  </p:normalViewPr>
  <p:slideViewPr>
    <p:cSldViewPr snapToGrid="0">
      <p:cViewPr varScale="1">
        <p:scale>
          <a:sx n="77" d="100"/>
          <a:sy n="77" d="100"/>
        </p:scale>
        <p:origin x="312" y="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3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1101">
            <a:extLst>
              <a:ext uri="{FF2B5EF4-FFF2-40B4-BE49-F238E27FC236}">
                <a16:creationId xmlns:a16="http://schemas.microsoft.com/office/drawing/2014/main" id="{F6B81E82-77CD-42EE-BB96-8BC6A5440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6" y="2321170"/>
            <a:ext cx="10850562" cy="749082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5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E475EF-3918-4C37-977A-956EB9D76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69924" y="2927838"/>
            <a:ext cx="10850564" cy="501162"/>
          </a:xfrm>
          <a:noFill/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9924" y="3472000"/>
            <a:ext cx="10850564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3471306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088FBD-8B5D-4818-BBCF-F951CB44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2022/9/20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D9F09E7-6842-4F67-8517-7C97FF60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1B22B6-C597-48AF-B31A-DADEBFD7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98F3095-932C-4CF3-A176-654E9A54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2022/9/20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AEAB60-ACC6-46CE-8F2C-4439B9D9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0481FA-EBA9-489B-A17C-6BC258C4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4CBCC54-3B90-45FE-9E7D-A2FA7EC95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2022/9/20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1AF554F-2FBD-4018-B9C5-DBA95222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5AD0406-CEC2-4D1E-AED4-75C9B4AC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图片 1128">
            <a:extLst>
              <a:ext uri="{FF2B5EF4-FFF2-40B4-BE49-F238E27FC236}">
                <a16:creationId xmlns:a16="http://schemas.microsoft.com/office/drawing/2014/main" id="{21B0AEAA-D567-4486-80E1-08E446705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7126" y="2235084"/>
            <a:ext cx="448264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207126" y="3486125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207126" y="3801759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0652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6074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13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2022/9/20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8237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>
          <a:xfrm>
            <a:off x="8103765" y="2978660"/>
            <a:ext cx="2718033" cy="475132"/>
          </a:xfrm>
        </p:spPr>
        <p:txBody>
          <a:bodyPr>
            <a:normAutofit lnSpcReduction="10000"/>
          </a:bodyPr>
          <a:lstStyle/>
          <a:p>
            <a:r>
              <a:rPr lang="zh-CN" altLang="en-US" sz="2800" b="1" dirty="0"/>
              <a:t>简单爬虫开发</a:t>
            </a:r>
            <a:endParaRPr lang="en-US" altLang="zh-CN" sz="2800" b="1" dirty="0"/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>
          <a:xfrm>
            <a:off x="3000375" y="2028813"/>
            <a:ext cx="5178411" cy="749082"/>
          </a:xfrm>
        </p:spPr>
        <p:txBody>
          <a:bodyPr>
            <a:normAutofit/>
          </a:bodyPr>
          <a:lstStyle/>
          <a:p>
            <a:pPr algn="ctr"/>
            <a:r>
              <a:rPr lang="zh-CN" altLang="en-US" sz="4400" dirty="0"/>
              <a:t>非结构化数据分析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95079F2-B06A-45E0-8EEE-BC48961EB9C1}"/>
              </a:ext>
            </a:extLst>
          </p:cNvPr>
          <p:cNvCxnSpPr>
            <a:cxnSpLocks/>
          </p:cNvCxnSpPr>
          <p:nvPr/>
        </p:nvCxnSpPr>
        <p:spPr>
          <a:xfrm>
            <a:off x="3000375" y="2878277"/>
            <a:ext cx="85201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requests</a:t>
            </a:r>
            <a:r>
              <a:rPr lang="zh-CN" altLang="en-US" sz="2800" b="1" dirty="0"/>
              <a:t>库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66442D-EEC9-4A93-4739-724C3BB29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开发的过程中，常常需要将一些功能比较通用的代码抽离出来作为一个单独的模块，从而被多个工程调用。这种公共的模块称为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的库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(Library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Lib)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在发布时会自带一些由官方开开发的常用的库，例如正则表达式“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re”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、时间“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time”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等。这些库称为“官方库”。而由非官方发布的库，则称为“第三方库”。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可使用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pip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安装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requests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，代码为</a:t>
            </a:r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Times New Roman" panose="02020603050405020304" pitchFamily="18" charset="0"/>
              </a:rPr>
              <a:t>pip install requests</a:t>
            </a:r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solidFill>
                <a:srgbClr val="FF0000"/>
              </a:solidFill>
              <a:latin typeface="Consolas" panose="020B0609020204030204" pitchFamily="49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77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requests</a:t>
            </a:r>
            <a:r>
              <a:rPr lang="zh-CN" altLang="en-US" sz="2800" b="1" dirty="0"/>
              <a:t>库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66442D-EEC9-4A93-4739-724C3BB29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Anaconda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已预装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最普通的访问（编辑器：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Spyder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）：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A874C5-6B55-0FC4-1F36-67311552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" y="1698172"/>
            <a:ext cx="9992134" cy="21229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3D0947D-E82B-E2B7-88BD-4C943B853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32" y="4679088"/>
            <a:ext cx="8041414" cy="15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65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GET</a:t>
            </a:r>
            <a:r>
              <a:rPr lang="zh-CN" altLang="en-US" sz="2800" b="1" dirty="0"/>
              <a:t>方式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66442D-EEC9-4A93-4739-724C3BB29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对于使用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GET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方式的网页，在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中可以使用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requests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中的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get()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方法获得网页的源代码：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GET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方式用于获取数据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在浏览器的地址栏中直接给出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URL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，那么就一定是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GET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请求；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点击页面上的超链接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也一定是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GET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请求。</a:t>
            </a:r>
            <a:endParaRPr lang="en-US" altLang="zh-CN" sz="2400" dirty="0">
              <a:solidFill>
                <a:srgbClr val="FF0000"/>
              </a:solidFill>
              <a:latin typeface="Consolas" panose="020B0609020204030204" pitchFamily="49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81F2FD-D629-7942-023C-4C4AC409E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014" y="2319065"/>
            <a:ext cx="8041414" cy="15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49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POST</a:t>
            </a:r>
            <a:r>
              <a:rPr lang="zh-CN" altLang="en-US" sz="2800" b="1" dirty="0"/>
              <a:t>方式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814B2D5-DD9C-D54C-F887-3EBEC0656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post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要获取的内容只靠网址是不能获取到的，需要提交一些额外的信息。这种信息在不同的网页中发挥不同功能，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例如在文本翻译的网页，可能就是要输入需要翻译的文本；在登录某些网页时，又是账号和密码的载体。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此时就需要使用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requests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中的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post()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方法获得网页的源代码：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DDECECE-DACE-BF84-0A07-70FCCF3B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981526"/>
            <a:ext cx="9448800" cy="205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64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POST</a:t>
            </a:r>
            <a:r>
              <a:rPr lang="zh-CN" altLang="en-US" sz="2800" b="1" dirty="0"/>
              <a:t>方式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814B2D5-DD9C-D54C-F887-3EBEC0656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其中，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这个字典的内容和项数需要根据实际情况修改，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Key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Value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在不同的网站是不一样的。做爬虫时构造这个字典是任务之一。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还有一些网址，提交的内容需要是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JSON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格式的，因此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post()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方法的参数需要进行一些修改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这样写代码，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requests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可以自动将字典转换为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JSON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字符串。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A834B8-8D0E-BCFB-3E72-694101817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19" y="3633787"/>
            <a:ext cx="10450286" cy="9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81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requests</a:t>
            </a:r>
            <a:r>
              <a:rPr lang="zh-CN" altLang="en-US" dirty="0"/>
              <a:t>与正则表达式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8A4CD33-AC8B-C7A9-BBD7-18CBB80CD74D}"/>
              </a:ext>
            </a:extLst>
          </p:cNvPr>
          <p:cNvSpPr txBox="1"/>
          <p:nvPr/>
        </p:nvSpPr>
        <p:spPr>
          <a:xfrm>
            <a:off x="879565" y="1261794"/>
            <a:ext cx="7637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</a:rPr>
              <a:t>http://wellan.zuel.edu.cn/2022/0916/c1669a306102/page.htm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D3BD6E7-2C36-5258-374A-63271E833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619"/>
          <a:stretch/>
        </p:blipFill>
        <p:spPr>
          <a:xfrm>
            <a:off x="1402079" y="1759716"/>
            <a:ext cx="8760823" cy="428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5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requests</a:t>
            </a:r>
            <a:r>
              <a:rPr lang="zh-CN" altLang="en-US" dirty="0"/>
              <a:t>与正则表达式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DA2BCC-801A-9B66-DE18-DE4487C6391F}"/>
              </a:ext>
            </a:extLst>
          </p:cNvPr>
          <p:cNvSpPr txBox="1"/>
          <p:nvPr/>
        </p:nvSpPr>
        <p:spPr>
          <a:xfrm>
            <a:off x="1053736" y="1261794"/>
            <a:ext cx="7637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</a:rPr>
              <a:t>右键：查看源代码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CE4E3E-CE16-E202-A852-1B01623E1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36" y="1894998"/>
            <a:ext cx="9515475" cy="26289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8A9B99F-A4E6-5AB8-BEDC-B27120F7D1C1}"/>
              </a:ext>
            </a:extLst>
          </p:cNvPr>
          <p:cNvSpPr/>
          <p:nvPr/>
        </p:nvSpPr>
        <p:spPr>
          <a:xfrm>
            <a:off x="1776549" y="2257762"/>
            <a:ext cx="1889760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A79D32-723F-A0C1-26AB-45E8961B50B6}"/>
              </a:ext>
            </a:extLst>
          </p:cNvPr>
          <p:cNvSpPr/>
          <p:nvPr/>
        </p:nvSpPr>
        <p:spPr>
          <a:xfrm>
            <a:off x="2268584" y="4234479"/>
            <a:ext cx="1889760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2B1AA84-D66F-21EA-5938-E26F9EDEE337}"/>
              </a:ext>
            </a:extLst>
          </p:cNvPr>
          <p:cNvSpPr txBox="1"/>
          <p:nvPr/>
        </p:nvSpPr>
        <p:spPr>
          <a:xfrm>
            <a:off x="1053736" y="4979689"/>
            <a:ext cx="7637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</a:rPr>
              <a:t>CTRL+F</a:t>
            </a:r>
            <a:r>
              <a:rPr lang="zh-CN" altLang="en-US" sz="2000" dirty="0">
                <a:solidFill>
                  <a:srgbClr val="0070C0"/>
                </a:solidFill>
              </a:rPr>
              <a:t>，查找选定片段是否唯一标识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9A6BD53-88CE-EC17-C7FB-B750CF2C0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95" y="5451481"/>
            <a:ext cx="3752850" cy="9906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645F080-A872-426A-D9C7-311ECA77D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430" y="5126645"/>
            <a:ext cx="50863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requests</a:t>
            </a:r>
            <a:r>
              <a:rPr lang="zh-CN" altLang="en-US" dirty="0"/>
              <a:t>与正则表达式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3B3F7B-33CB-6D86-3EFD-B8CEBD899D26}"/>
              </a:ext>
            </a:extLst>
          </p:cNvPr>
          <p:cNvSpPr txBox="1"/>
          <p:nvPr/>
        </p:nvSpPr>
        <p:spPr>
          <a:xfrm>
            <a:off x="6743075" y="1352229"/>
            <a:ext cx="37350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</a:rPr>
              <a:t>包含过多无效字符串，需要</a:t>
            </a:r>
            <a:endParaRPr lang="en-US" altLang="zh-CN" sz="2000" dirty="0">
              <a:solidFill>
                <a:srgbClr val="0070C0"/>
              </a:solidFill>
            </a:endParaRPr>
          </a:p>
          <a:p>
            <a:r>
              <a:rPr lang="zh-CN" altLang="en-US" sz="2000" dirty="0">
                <a:solidFill>
                  <a:srgbClr val="0070C0"/>
                </a:solidFill>
              </a:rPr>
              <a:t>继续使用正则表达式删除。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40C485B-8D06-8644-1705-04905854D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" y="1194530"/>
            <a:ext cx="5679521" cy="13282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830966D-F8D5-4586-2AD1-4529865D0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701" y="2846334"/>
            <a:ext cx="89916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requests</a:t>
            </a:r>
            <a:r>
              <a:rPr lang="zh-CN" altLang="en-US" dirty="0"/>
              <a:t>与正则表达式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3B3F7B-33CB-6D86-3EFD-B8CEBD899D26}"/>
              </a:ext>
            </a:extLst>
          </p:cNvPr>
          <p:cNvSpPr txBox="1"/>
          <p:nvPr/>
        </p:nvSpPr>
        <p:spPr>
          <a:xfrm>
            <a:off x="6577612" y="1592311"/>
            <a:ext cx="37350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</a:rPr>
              <a:t>列表中的一些元素包含无效信息，需要进一步过滤。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865B323-069D-53CF-5132-2FB044DD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71" y="1580958"/>
            <a:ext cx="3600450" cy="8953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023771A-A016-C551-F1C0-609F9BDAB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71" y="3015411"/>
            <a:ext cx="90868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55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requests</a:t>
            </a:r>
            <a:r>
              <a:rPr lang="zh-CN" altLang="en-US" dirty="0"/>
              <a:t>与正则表达式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06831E-B36F-9A65-BA31-775B954E7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33" y="1411742"/>
            <a:ext cx="4991100" cy="12477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15F9635-5EFF-F0FE-D77A-29861DCA4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33" y="3258606"/>
            <a:ext cx="9039225" cy="26479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54CEB4F-1A2F-2612-896D-D0AC2C91798F}"/>
              </a:ext>
            </a:extLst>
          </p:cNvPr>
          <p:cNvSpPr txBox="1"/>
          <p:nvPr/>
        </p:nvSpPr>
        <p:spPr>
          <a:xfrm>
            <a:off x="6595029" y="1681686"/>
            <a:ext cx="37350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</a:rPr>
              <a:t>基本成功，</a:t>
            </a:r>
            <a:endParaRPr lang="en-US" altLang="zh-CN" sz="2000" dirty="0">
              <a:solidFill>
                <a:srgbClr val="0070C0"/>
              </a:solidFill>
            </a:endParaRPr>
          </a:p>
          <a:p>
            <a:r>
              <a:rPr lang="zh-CN" altLang="en-US" sz="2000" dirty="0">
                <a:solidFill>
                  <a:srgbClr val="0070C0"/>
                </a:solidFill>
              </a:rPr>
              <a:t>接下来仅需写入文件。</a:t>
            </a:r>
          </a:p>
        </p:txBody>
      </p:sp>
    </p:spTree>
    <p:extLst>
      <p:ext uri="{BB962C8B-B14F-4D97-AF65-F5344CB8AC3E}">
        <p14:creationId xmlns:p14="http://schemas.microsoft.com/office/powerpoint/2010/main" val="4027469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ïṣľîde">
            <a:extLst>
              <a:ext uri="{FF2B5EF4-FFF2-40B4-BE49-F238E27FC236}">
                <a16:creationId xmlns:a16="http://schemas.microsoft.com/office/drawing/2014/main" id="{933B65FF-A272-4A69-9A01-92D7C77CF829}"/>
              </a:ext>
            </a:extLst>
          </p:cNvPr>
          <p:cNvGrpSpPr/>
          <p:nvPr/>
        </p:nvGrpSpPr>
        <p:grpSpPr>
          <a:xfrm>
            <a:off x="-930109" y="1051361"/>
            <a:ext cx="2490640" cy="4778319"/>
            <a:chOff x="-930109" y="1051361"/>
            <a:chExt cx="2490640" cy="4778319"/>
          </a:xfrm>
        </p:grpSpPr>
        <p:sp>
          <p:nvSpPr>
            <p:cNvPr id="27" name="îSľïďe">
              <a:extLst>
                <a:ext uri="{FF2B5EF4-FFF2-40B4-BE49-F238E27FC236}">
                  <a16:creationId xmlns:a16="http://schemas.microsoft.com/office/drawing/2014/main" id="{B19D50FC-1125-4ED9-B7D8-78BCBCE8C008}"/>
                </a:ext>
              </a:extLst>
            </p:cNvPr>
            <p:cNvSpPr/>
            <p:nvPr/>
          </p:nvSpPr>
          <p:spPr bwMode="auto">
            <a:xfrm rot="13500000">
              <a:off x="-930105" y="3969472"/>
              <a:ext cx="1860208" cy="1860208"/>
            </a:xfrm>
            <a:custGeom>
              <a:avLst/>
              <a:gdLst>
                <a:gd name="connsiteX0" fmla="*/ 0 w 2304255"/>
                <a:gd name="connsiteY0" fmla="*/ 0 h 2304255"/>
                <a:gd name="connsiteX1" fmla="*/ 2304255 w 2304255"/>
                <a:gd name="connsiteY1" fmla="*/ 2304255 h 2304255"/>
                <a:gd name="connsiteX2" fmla="*/ 0 w 2304255"/>
                <a:gd name="connsiteY2" fmla="*/ 2304255 h 2304255"/>
                <a:gd name="connsiteX3" fmla="*/ 0 w 2304255"/>
                <a:gd name="connsiteY3" fmla="*/ 0 h 230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4255" h="2304255">
                  <a:moveTo>
                    <a:pt x="0" y="0"/>
                  </a:moveTo>
                  <a:lnTo>
                    <a:pt x="2304255" y="2304255"/>
                  </a:lnTo>
                  <a:lnTo>
                    <a:pt x="0" y="2304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ṡļîḍe">
              <a:extLst>
                <a:ext uri="{FF2B5EF4-FFF2-40B4-BE49-F238E27FC236}">
                  <a16:creationId xmlns:a16="http://schemas.microsoft.com/office/drawing/2014/main" id="{9361AAF3-CAD5-4F13-928C-BFE011AA4BDD}"/>
                </a:ext>
              </a:extLst>
            </p:cNvPr>
            <p:cNvSpPr/>
            <p:nvPr/>
          </p:nvSpPr>
          <p:spPr bwMode="auto">
            <a:xfrm rot="2700000">
              <a:off x="-930109" y="1051361"/>
              <a:ext cx="1860208" cy="1860208"/>
            </a:xfrm>
            <a:custGeom>
              <a:avLst/>
              <a:gdLst>
                <a:gd name="connsiteX0" fmla="*/ 0 w 1860208"/>
                <a:gd name="connsiteY0" fmla="*/ 0 h 1860208"/>
                <a:gd name="connsiteX1" fmla="*/ 1860208 w 1860208"/>
                <a:gd name="connsiteY1" fmla="*/ 0 h 1860208"/>
                <a:gd name="connsiteX2" fmla="*/ 1860208 w 1860208"/>
                <a:gd name="connsiteY2" fmla="*/ 1860208 h 186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0208" h="1860208">
                  <a:moveTo>
                    <a:pt x="0" y="0"/>
                  </a:moveTo>
                  <a:lnTo>
                    <a:pt x="1860208" y="0"/>
                  </a:lnTo>
                  <a:lnTo>
                    <a:pt x="1860208" y="1860208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wrap="square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9" name="ïŝ1ïḋe">
              <a:extLst>
                <a:ext uri="{FF2B5EF4-FFF2-40B4-BE49-F238E27FC236}">
                  <a16:creationId xmlns:a16="http://schemas.microsoft.com/office/drawing/2014/main" id="{97F43942-06F9-42D1-A7B5-43B69347F1AE}"/>
                </a:ext>
              </a:extLst>
            </p:cNvPr>
            <p:cNvSpPr/>
            <p:nvPr/>
          </p:nvSpPr>
          <p:spPr bwMode="auto">
            <a:xfrm rot="5400000">
              <a:off x="-780266" y="2648735"/>
              <a:ext cx="3121063" cy="1560531"/>
            </a:xfrm>
            <a:custGeom>
              <a:avLst/>
              <a:gdLst>
                <a:gd name="connsiteX0" fmla="*/ 2367656 w 4735313"/>
                <a:gd name="connsiteY0" fmla="*/ 0 h 2367656"/>
                <a:gd name="connsiteX1" fmla="*/ 4735313 w 4735313"/>
                <a:gd name="connsiteY1" fmla="*/ 2367656 h 2367656"/>
                <a:gd name="connsiteX2" fmla="*/ 3847062 w 4735313"/>
                <a:gd name="connsiteY2" fmla="*/ 2367656 h 2367656"/>
                <a:gd name="connsiteX3" fmla="*/ 2367656 w 4735313"/>
                <a:gd name="connsiteY3" fmla="*/ 888250 h 2367656"/>
                <a:gd name="connsiteX4" fmla="*/ 888250 w 4735313"/>
                <a:gd name="connsiteY4" fmla="*/ 2367656 h 2367656"/>
                <a:gd name="connsiteX5" fmla="*/ 0 w 4735313"/>
                <a:gd name="connsiteY5" fmla="*/ 2367656 h 2367656"/>
                <a:gd name="connsiteX6" fmla="*/ 2367656 w 4735313"/>
                <a:gd name="connsiteY6" fmla="*/ 0 h 2367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35313" h="2367656">
                  <a:moveTo>
                    <a:pt x="2367656" y="0"/>
                  </a:moveTo>
                  <a:lnTo>
                    <a:pt x="4735313" y="2367656"/>
                  </a:lnTo>
                  <a:lnTo>
                    <a:pt x="3847062" y="2367656"/>
                  </a:lnTo>
                  <a:lnTo>
                    <a:pt x="2367656" y="888250"/>
                  </a:lnTo>
                  <a:lnTo>
                    <a:pt x="888250" y="2367656"/>
                  </a:lnTo>
                  <a:lnTo>
                    <a:pt x="0" y="2367656"/>
                  </a:lnTo>
                  <a:lnTo>
                    <a:pt x="2367656" y="0"/>
                  </a:lnTo>
                  <a:close/>
                </a:path>
              </a:pathLst>
            </a:custGeom>
            <a:solidFill>
              <a:schemeClr val="tx2">
                <a:alpha val="77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7" name="ïsḷíḑè">
            <a:extLst>
              <a:ext uri="{FF2B5EF4-FFF2-40B4-BE49-F238E27FC236}">
                <a16:creationId xmlns:a16="http://schemas.microsoft.com/office/drawing/2014/main" id="{4F1A39D8-7570-4901-A3E5-473DAAB733E1}"/>
              </a:ext>
            </a:extLst>
          </p:cNvPr>
          <p:cNvSpPr/>
          <p:nvPr/>
        </p:nvSpPr>
        <p:spPr>
          <a:xfrm>
            <a:off x="1543012" y="2978855"/>
            <a:ext cx="3742988" cy="923330"/>
          </a:xfrm>
          <a:prstGeom prst="rect">
            <a:avLst/>
          </a:prstGeom>
        </p:spPr>
        <p:txBody>
          <a:bodyPr wrap="square" anchor="ctr" anchorCtr="1">
            <a:normAutofit fontScale="85000" lnSpcReduction="10000"/>
          </a:bodyPr>
          <a:lstStyle/>
          <a:p>
            <a:pPr algn="r"/>
            <a:r>
              <a:rPr lang="en-US" altLang="zh-CN" sz="5400" b="1" spc="300" dirty="0">
                <a:solidFill>
                  <a:schemeClr val="tx2"/>
                </a:solidFill>
              </a:rPr>
              <a:t>CONTENTS</a:t>
            </a:r>
          </a:p>
        </p:txBody>
      </p:sp>
      <p:sp>
        <p:nvSpPr>
          <p:cNvPr id="10" name="íśľíḍé">
            <a:extLst>
              <a:ext uri="{FF2B5EF4-FFF2-40B4-BE49-F238E27FC236}">
                <a16:creationId xmlns:a16="http://schemas.microsoft.com/office/drawing/2014/main" id="{1AB55A3F-C86D-41AF-8780-3FA466C759D8}"/>
              </a:ext>
            </a:extLst>
          </p:cNvPr>
          <p:cNvSpPr/>
          <p:nvPr/>
        </p:nvSpPr>
        <p:spPr>
          <a:xfrm>
            <a:off x="6281459" y="3272035"/>
            <a:ext cx="624349" cy="62434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 fontScale="92500" lnSpcReduction="20000"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11" name="ïşḻíḋê">
            <a:extLst>
              <a:ext uri="{FF2B5EF4-FFF2-40B4-BE49-F238E27FC236}">
                <a16:creationId xmlns:a16="http://schemas.microsoft.com/office/drawing/2014/main" id="{F0E5BC8E-4AA2-4FC6-AEDE-48B8FAA4B9AC}"/>
              </a:ext>
            </a:extLst>
          </p:cNvPr>
          <p:cNvSpPr/>
          <p:nvPr/>
        </p:nvSpPr>
        <p:spPr>
          <a:xfrm>
            <a:off x="6281459" y="2393459"/>
            <a:ext cx="624349" cy="624349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 fontScale="92500" lnSpcReduction="20000"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12" name="isḻïḋé">
            <a:extLst>
              <a:ext uri="{FF2B5EF4-FFF2-40B4-BE49-F238E27FC236}">
                <a16:creationId xmlns:a16="http://schemas.microsoft.com/office/drawing/2014/main" id="{C0451A36-F8F9-4E68-9C14-18681989F54C}"/>
              </a:ext>
            </a:extLst>
          </p:cNvPr>
          <p:cNvSpPr/>
          <p:nvPr/>
        </p:nvSpPr>
        <p:spPr>
          <a:xfrm>
            <a:off x="6281461" y="1514883"/>
            <a:ext cx="624349" cy="62434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 fontScale="92500" lnSpcReduction="20000"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21" name="îṧļïďé">
            <a:extLst>
              <a:ext uri="{FF2B5EF4-FFF2-40B4-BE49-F238E27FC236}">
                <a16:creationId xmlns:a16="http://schemas.microsoft.com/office/drawing/2014/main" id="{6C45C575-63D3-4FAE-AD19-9A503AADE65D}"/>
              </a:ext>
            </a:extLst>
          </p:cNvPr>
          <p:cNvSpPr txBox="1"/>
          <p:nvPr/>
        </p:nvSpPr>
        <p:spPr>
          <a:xfrm>
            <a:off x="7485838" y="1578385"/>
            <a:ext cx="3962574" cy="497344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800" b="1" dirty="0"/>
              <a:t>构建</a:t>
            </a:r>
            <a:r>
              <a:rPr lang="en-US" altLang="zh-CN" sz="2800" b="1" dirty="0" err="1"/>
              <a:t>url</a:t>
            </a:r>
            <a:r>
              <a:rPr lang="zh-CN" altLang="en-US" sz="2800" b="1" dirty="0"/>
              <a:t>列表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E32E640-B6ED-4EFE-957A-AAD95DCF3AAB}"/>
              </a:ext>
            </a:extLst>
          </p:cNvPr>
          <p:cNvCxnSpPr/>
          <p:nvPr/>
        </p:nvCxnSpPr>
        <p:spPr>
          <a:xfrm>
            <a:off x="6951000" y="2214000"/>
            <a:ext cx="456948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9E2D5EA-51F3-4E72-84C3-3CE94BF2E84E}"/>
              </a:ext>
            </a:extLst>
          </p:cNvPr>
          <p:cNvCxnSpPr/>
          <p:nvPr/>
        </p:nvCxnSpPr>
        <p:spPr>
          <a:xfrm>
            <a:off x="6951000" y="3137925"/>
            <a:ext cx="456948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836C54C-28CC-4860-AF9D-44ABB7440248}"/>
              </a:ext>
            </a:extLst>
          </p:cNvPr>
          <p:cNvCxnSpPr/>
          <p:nvPr/>
        </p:nvCxnSpPr>
        <p:spPr>
          <a:xfrm>
            <a:off x="6951000" y="4061850"/>
            <a:ext cx="456948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îṧļïďé">
            <a:extLst>
              <a:ext uri="{FF2B5EF4-FFF2-40B4-BE49-F238E27FC236}">
                <a16:creationId xmlns:a16="http://schemas.microsoft.com/office/drawing/2014/main" id="{5F13EEEA-D14F-9B4A-2167-292C95B33769}"/>
              </a:ext>
            </a:extLst>
          </p:cNvPr>
          <p:cNvSpPr txBox="1"/>
          <p:nvPr/>
        </p:nvSpPr>
        <p:spPr>
          <a:xfrm>
            <a:off x="7485838" y="2442970"/>
            <a:ext cx="4569488" cy="497344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en-US" altLang="zh-CN" sz="2800" b="1" dirty="0"/>
              <a:t>requests</a:t>
            </a:r>
            <a:r>
              <a:rPr lang="zh-CN" altLang="en-US" sz="2800" b="1" dirty="0"/>
              <a:t>库</a:t>
            </a:r>
          </a:p>
        </p:txBody>
      </p:sp>
      <p:sp>
        <p:nvSpPr>
          <p:cNvPr id="31" name="îṧļïďé">
            <a:extLst>
              <a:ext uri="{FF2B5EF4-FFF2-40B4-BE49-F238E27FC236}">
                <a16:creationId xmlns:a16="http://schemas.microsoft.com/office/drawing/2014/main" id="{37AD8C3B-C830-880C-D6D3-80A87E12FA19}"/>
              </a:ext>
            </a:extLst>
          </p:cNvPr>
          <p:cNvSpPr txBox="1"/>
          <p:nvPr/>
        </p:nvSpPr>
        <p:spPr>
          <a:xfrm>
            <a:off x="7485838" y="3335537"/>
            <a:ext cx="3962574" cy="497344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800" b="1" dirty="0"/>
              <a:t>网页解析</a:t>
            </a:r>
          </a:p>
        </p:txBody>
      </p:sp>
      <p:sp>
        <p:nvSpPr>
          <p:cNvPr id="32" name="îṧļïďé">
            <a:extLst>
              <a:ext uri="{FF2B5EF4-FFF2-40B4-BE49-F238E27FC236}">
                <a16:creationId xmlns:a16="http://schemas.microsoft.com/office/drawing/2014/main" id="{ECA68C71-92CF-9D38-D6D5-55C4C2DE76C8}"/>
              </a:ext>
            </a:extLst>
          </p:cNvPr>
          <p:cNvSpPr txBox="1"/>
          <p:nvPr/>
        </p:nvSpPr>
        <p:spPr>
          <a:xfrm>
            <a:off x="7485838" y="4214113"/>
            <a:ext cx="3962574" cy="497344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endParaRPr lang="zh-CN" altLang="en-US" sz="2800" b="1" dirty="0"/>
          </a:p>
        </p:txBody>
      </p:sp>
      <p:sp>
        <p:nvSpPr>
          <p:cNvPr id="34" name="íśľíḍé">
            <a:extLst>
              <a:ext uri="{FF2B5EF4-FFF2-40B4-BE49-F238E27FC236}">
                <a16:creationId xmlns:a16="http://schemas.microsoft.com/office/drawing/2014/main" id="{698D8E02-B949-0947-A9CC-3D142197DC11}"/>
              </a:ext>
            </a:extLst>
          </p:cNvPr>
          <p:cNvSpPr/>
          <p:nvPr/>
        </p:nvSpPr>
        <p:spPr>
          <a:xfrm>
            <a:off x="6281459" y="4195959"/>
            <a:ext cx="624349" cy="624349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 fontScale="92500" lnSpcReduction="20000"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35" name="îṧļïďé">
            <a:extLst>
              <a:ext uri="{FF2B5EF4-FFF2-40B4-BE49-F238E27FC236}">
                <a16:creationId xmlns:a16="http://schemas.microsoft.com/office/drawing/2014/main" id="{3298B553-5358-C63E-E6E9-E5989D389067}"/>
              </a:ext>
            </a:extLst>
          </p:cNvPr>
          <p:cNvSpPr txBox="1"/>
          <p:nvPr/>
        </p:nvSpPr>
        <p:spPr>
          <a:xfrm>
            <a:off x="7485838" y="4259461"/>
            <a:ext cx="3962574" cy="497344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800" b="1" dirty="0"/>
              <a:t>进阶爬虫</a:t>
            </a:r>
          </a:p>
        </p:txBody>
      </p:sp>
    </p:spTree>
    <p:extLst>
      <p:ext uri="{BB962C8B-B14F-4D97-AF65-F5344CB8AC3E}">
        <p14:creationId xmlns:p14="http://schemas.microsoft.com/office/powerpoint/2010/main" val="3227818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requests</a:t>
            </a:r>
            <a:r>
              <a:rPr lang="zh-CN" altLang="en-US" dirty="0"/>
              <a:t>与正则表达式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06831E-B36F-9A65-BA31-775B954E7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33" y="1411742"/>
            <a:ext cx="4991100" cy="12477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15F9635-5EFF-F0FE-D77A-29861DCA4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33" y="3258606"/>
            <a:ext cx="9039225" cy="26479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54CEB4F-1A2F-2612-896D-D0AC2C91798F}"/>
              </a:ext>
            </a:extLst>
          </p:cNvPr>
          <p:cNvSpPr txBox="1"/>
          <p:nvPr/>
        </p:nvSpPr>
        <p:spPr>
          <a:xfrm>
            <a:off x="6629864" y="1411742"/>
            <a:ext cx="37350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</a:rPr>
              <a:t>基本成功，</a:t>
            </a:r>
            <a:endParaRPr lang="en-US" altLang="zh-CN" sz="2000" dirty="0">
              <a:solidFill>
                <a:srgbClr val="0070C0"/>
              </a:solidFill>
            </a:endParaRPr>
          </a:p>
          <a:p>
            <a:r>
              <a:rPr lang="zh-CN" altLang="en-US" sz="2000" dirty="0">
                <a:solidFill>
                  <a:srgbClr val="0070C0"/>
                </a:solidFill>
              </a:rPr>
              <a:t>接下来仅需写入文件。</a:t>
            </a:r>
            <a:endParaRPr lang="en-US" altLang="zh-CN" sz="2000" dirty="0">
              <a:solidFill>
                <a:srgbClr val="0070C0"/>
              </a:solidFill>
            </a:endParaRPr>
          </a:p>
          <a:p>
            <a:r>
              <a:rPr lang="zh-CN" altLang="en-US" sz="2000" dirty="0">
                <a:solidFill>
                  <a:srgbClr val="0070C0"/>
                </a:solidFill>
              </a:rPr>
              <a:t>目标：写入</a:t>
            </a:r>
            <a:r>
              <a:rPr lang="en-US" altLang="zh-CN" sz="2000" dirty="0" err="1">
                <a:solidFill>
                  <a:srgbClr val="0070C0"/>
                </a:solidFill>
              </a:rPr>
              <a:t>news_zuel</a:t>
            </a:r>
            <a:r>
              <a:rPr lang="zh-CN" altLang="en-US" sz="2000" dirty="0">
                <a:solidFill>
                  <a:srgbClr val="0070C0"/>
                </a:solidFill>
              </a:rPr>
              <a:t>文件夹</a:t>
            </a:r>
            <a:endParaRPr lang="en-US" altLang="zh-CN" sz="2000" dirty="0">
              <a:solidFill>
                <a:srgbClr val="0070C0"/>
              </a:solidFill>
            </a:endParaRPr>
          </a:p>
          <a:p>
            <a:r>
              <a:rPr lang="zh-CN" altLang="en-US" sz="2000" dirty="0">
                <a:solidFill>
                  <a:srgbClr val="0070C0"/>
                </a:solidFill>
              </a:rPr>
              <a:t>命名：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3F835B-8C29-CBF1-4B17-1E46EF999E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655"/>
          <a:stretch/>
        </p:blipFill>
        <p:spPr>
          <a:xfrm>
            <a:off x="7441066" y="2421491"/>
            <a:ext cx="4276725" cy="43492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91B795B-0CE5-42F5-937B-DB3F9C94510F}"/>
              </a:ext>
            </a:extLst>
          </p:cNvPr>
          <p:cNvSpPr/>
          <p:nvPr/>
        </p:nvSpPr>
        <p:spPr>
          <a:xfrm>
            <a:off x="9030790" y="2472343"/>
            <a:ext cx="1889760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029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requests</a:t>
            </a:r>
            <a:r>
              <a:rPr lang="zh-CN" altLang="en-US" dirty="0"/>
              <a:t>与正则表达式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66442D-EEC9-4A93-4739-724C3BB29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5" y="1123950"/>
            <a:ext cx="10705548" cy="5019675"/>
          </a:xfrm>
        </p:spPr>
        <p:txBody>
          <a:bodyPr>
            <a:normAutofit/>
          </a:bodyPr>
          <a:lstStyle/>
          <a:p>
            <a:pPr algn="just"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最终新闻存入列表                                            </a:t>
            </a:r>
            <a:r>
              <a:rPr lang="zh-CN" altLang="en-US" sz="2800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测试结果</a:t>
            </a:r>
            <a:endParaRPr lang="en-US" altLang="zh-CN" sz="2800" dirty="0">
              <a:solidFill>
                <a:srgbClr val="0070C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文件名不能包含 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/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，换成 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_</a:t>
            </a:r>
          </a:p>
          <a:p>
            <a:pPr algn="just"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</a:pPr>
            <a:endParaRPr lang="en-US" altLang="zh-CN" sz="2800" dirty="0">
              <a:solidFill>
                <a:srgbClr val="0070C0"/>
              </a:solidFill>
              <a:latin typeface="Consolas" panose="020B0609020204030204" pitchFamily="49" charset="0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</a:pPr>
            <a:endParaRPr lang="en-US" altLang="zh-CN" sz="2800" dirty="0">
              <a:solidFill>
                <a:srgbClr val="0070C0"/>
              </a:solidFill>
              <a:latin typeface="Consolas" panose="020B0609020204030204" pitchFamily="49" charset="0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写入文件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2B79F0-BB65-9320-8573-C39668A87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307" y="1723208"/>
            <a:ext cx="4533900" cy="990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5E0050F-4F0B-4B33-669F-F5B536993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306" y="3429000"/>
            <a:ext cx="6051369" cy="7772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924CD3-A5AF-0859-E3F7-6B56E38261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28"/>
          <a:stretch/>
        </p:blipFill>
        <p:spPr>
          <a:xfrm>
            <a:off x="1042306" y="4706439"/>
            <a:ext cx="3331441" cy="429986"/>
          </a:xfrm>
          <a:prstGeom prst="rect">
            <a:avLst/>
          </a:prstGeom>
        </p:spPr>
      </p:pic>
      <p:sp>
        <p:nvSpPr>
          <p:cNvPr id="11" name="箭头: 下 10">
            <a:extLst>
              <a:ext uri="{FF2B5EF4-FFF2-40B4-BE49-F238E27FC236}">
                <a16:creationId xmlns:a16="http://schemas.microsoft.com/office/drawing/2014/main" id="{C0127A43-2BE2-C9F1-E261-BF090FB1B8CB}"/>
              </a:ext>
            </a:extLst>
          </p:cNvPr>
          <p:cNvSpPr/>
          <p:nvPr/>
        </p:nvSpPr>
        <p:spPr>
          <a:xfrm>
            <a:off x="2307771" y="4301490"/>
            <a:ext cx="365760" cy="31287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3E6EE78-B527-FB4B-7540-D151E46C6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306" y="5950080"/>
            <a:ext cx="8128196" cy="828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C6DCADA-D477-67A2-44FD-1BD1F8FF8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9542" y="1756163"/>
            <a:ext cx="4692458" cy="191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71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5242" y="2659310"/>
            <a:ext cx="4711825" cy="769690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网页解析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5527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BeautifulSoup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66442D-EEC9-4A93-4739-724C3BB29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5" y="1123950"/>
            <a:ext cx="10705548" cy="5019675"/>
          </a:xfrm>
        </p:spPr>
        <p:txBody>
          <a:bodyPr>
            <a:norm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8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BeautifulSoup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是一个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HTML/XML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的解析器，主要的功能也是如何解析和提取 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HTML/XML 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数据。简单来说，</a:t>
            </a:r>
            <a:r>
              <a:rPr lang="en-US" altLang="zh-CN" sz="28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BeautifulSoup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只是一个从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html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字符串提取数据的工具。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使用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pip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安装：</a:t>
            </a:r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pip install beautifulsoup4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检查安装：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python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中输入 </a:t>
            </a:r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from bs4 import </a:t>
            </a:r>
            <a:r>
              <a:rPr lang="en-US" altLang="zh-CN" sz="2400" dirty="0" err="1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BeautifulSoup</a:t>
            </a:r>
            <a:endParaRPr lang="en-US" altLang="zh-CN" sz="2400" dirty="0">
              <a:solidFill>
                <a:srgbClr val="FF0000"/>
              </a:solidFill>
              <a:latin typeface="Consolas" panose="020B0609020204030204" pitchFamily="49" charset="0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不报错说明安装成功。（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Anaconda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预装）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35E364-A7A6-1BE4-BBDB-4BFB502EE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4" y="3546701"/>
            <a:ext cx="91821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43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BeautifulSoup</a:t>
            </a:r>
            <a:r>
              <a:rPr lang="zh-CN" altLang="en-US" dirty="0"/>
              <a:t>工作流程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F882063-ED40-C2A7-8695-704E161BA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789" y="1169499"/>
            <a:ext cx="8874033" cy="555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62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BeautifulSoup</a:t>
            </a:r>
            <a:r>
              <a:rPr lang="zh-CN" altLang="en-US" dirty="0"/>
              <a:t>工作流程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66442D-EEC9-4A93-4739-724C3BB29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5" y="1123950"/>
            <a:ext cx="10705548" cy="5019675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soup = </a:t>
            </a:r>
            <a:r>
              <a:rPr lang="en-US" altLang="zh-CN" sz="2400" dirty="0" err="1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BeautifulSoup</a:t>
            </a:r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(markup, features)</a:t>
            </a: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markup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表示被解析的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HTML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字符串或文件内容，可使用字符串。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features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表示解析器的类型。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可供选择的有</a:t>
            </a:r>
            <a:r>
              <a:rPr lang="en-US" altLang="zh-CN" sz="2400" dirty="0" err="1">
                <a:solidFill>
                  <a:srgbClr val="0070C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html.parser</a:t>
            </a:r>
            <a:r>
              <a:rPr lang="zh-CN" altLang="en-US" sz="2400" dirty="0">
                <a:solidFill>
                  <a:srgbClr val="0070C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、</a:t>
            </a:r>
            <a:r>
              <a:rPr lang="en-US" altLang="zh-CN" sz="2400" dirty="0" err="1">
                <a:solidFill>
                  <a:srgbClr val="0070C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lxml</a:t>
            </a:r>
            <a:r>
              <a:rPr lang="zh-CN" altLang="en-US" sz="2400" dirty="0">
                <a:solidFill>
                  <a:srgbClr val="0070C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、</a:t>
            </a:r>
            <a:r>
              <a:rPr lang="en-US" altLang="zh-CN" sz="2400" dirty="0">
                <a:solidFill>
                  <a:srgbClr val="0070C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html5lib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三种。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优先选择</a:t>
            </a:r>
            <a:r>
              <a:rPr lang="en-US" altLang="zh-CN" sz="2400" dirty="0" err="1">
                <a:solidFill>
                  <a:srgbClr val="0070C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lxml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，如果碰到一些网站，使用</a:t>
            </a:r>
            <a:r>
              <a:rPr lang="en-US" altLang="zh-CN" sz="2400" dirty="0" err="1">
                <a:solidFill>
                  <a:srgbClr val="0070C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lxml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无法解析的时候，可以使用</a:t>
            </a:r>
            <a:r>
              <a:rPr lang="en-US" altLang="zh-CN" sz="2400" dirty="0">
                <a:solidFill>
                  <a:srgbClr val="0070C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html5lib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D7CBF5-2580-7754-1760-5E4908FFE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93" y="2286000"/>
            <a:ext cx="6031628" cy="13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11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BeautifulSoup</a:t>
            </a:r>
            <a:r>
              <a:rPr lang="zh-CN" altLang="en-US" dirty="0"/>
              <a:t>工作流程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32ADDCCC-C15D-709E-BBCA-71729B0F6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519" y="1212850"/>
            <a:ext cx="8791575" cy="4838700"/>
          </a:xfr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750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BeautifulSoup</a:t>
            </a:r>
            <a:r>
              <a:rPr lang="zh-CN" altLang="en-US" dirty="0"/>
              <a:t>选择器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66442D-EEC9-4A93-4739-724C3BB29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5" y="1236393"/>
            <a:ext cx="5741642" cy="5111750"/>
          </a:xfrm>
        </p:spPr>
        <p:txBody>
          <a:bodyPr>
            <a:norm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8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BeautifulSoup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选择器用来</a:t>
            </a:r>
            <a:r>
              <a:rPr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查找、定位元素，并获取数据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。因此，学会</a:t>
            </a:r>
            <a:r>
              <a:rPr lang="en-US" altLang="zh-CN" sz="28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BeautifulSoup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选择器的用法是重中之重。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en-US" altLang="zh-CN" sz="2800" dirty="0">
              <a:solidFill>
                <a:srgbClr val="0070C0"/>
              </a:solidFill>
              <a:latin typeface="Consolas" panose="020B0609020204030204" pitchFamily="49" charset="0"/>
              <a:ea typeface="华文楷体" panose="0201060004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A8BD5A-10A9-9464-4A2E-4B40A55DC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567" y="1123950"/>
            <a:ext cx="5393990" cy="48514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5260891-7BFC-9BC4-DB8E-BA00700AD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888" y="3685716"/>
            <a:ext cx="5373377" cy="238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83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HTML</a:t>
            </a:r>
            <a:r>
              <a:rPr lang="zh-CN" altLang="en-US" dirty="0"/>
              <a:t>基础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66442D-EEC9-4A93-4739-724C3BB29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5" y="1123950"/>
            <a:ext cx="10850563" cy="5019675"/>
          </a:xfrm>
        </p:spPr>
        <p:txBody>
          <a:bodyPr>
            <a:norm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HTML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也就是前面章节提到的网页源代码，是一种结构化的标记语言。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HTML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可以描述一个网页的结构信息。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HTML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与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CSS(Cascading Style Sheets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，层叠样式表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JavaScript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一起构成了现代互联网的基石。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HTML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代码里面包含三种重要结构：</a:t>
            </a:r>
            <a:r>
              <a:rPr lang="zh-CN" altLang="en-US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标签名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sz="28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属性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sz="2800" b="1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文本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。一个标签可以有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0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个、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个或者多个属性，所以一个真正的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HTML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标签应该是下面这样的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&lt;</a:t>
            </a:r>
            <a:r>
              <a:rPr lang="zh-CN" altLang="en-US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标签名 </a:t>
            </a:r>
            <a:r>
              <a:rPr lang="zh-CN" altLang="en-US" sz="28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属性</a:t>
            </a:r>
            <a:r>
              <a:rPr lang="en-US" altLang="zh-CN" sz="28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1="</a:t>
            </a:r>
            <a:r>
              <a:rPr lang="zh-CN" altLang="en-US" sz="28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属性</a:t>
            </a:r>
            <a:r>
              <a:rPr lang="en-US" altLang="zh-CN" sz="28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8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的值</a:t>
            </a:r>
            <a:r>
              <a:rPr lang="en-US" altLang="zh-CN" sz="28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" </a:t>
            </a:r>
            <a:r>
              <a:rPr lang="zh-CN" altLang="en-US" sz="28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属性</a:t>
            </a:r>
            <a:r>
              <a:rPr lang="en-US" altLang="zh-CN" sz="28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2="</a:t>
            </a:r>
            <a:r>
              <a:rPr lang="zh-CN" altLang="en-US" sz="28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属性</a:t>
            </a:r>
            <a:r>
              <a:rPr lang="en-US" altLang="zh-CN" sz="28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8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的值</a:t>
            </a:r>
            <a:r>
              <a:rPr lang="en-US" altLang="zh-CN" sz="28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"&gt;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显示在网页上的文本</a:t>
            </a:r>
            <a:r>
              <a:rPr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&lt;/</a:t>
            </a:r>
            <a:r>
              <a:rPr lang="zh-CN" altLang="en-US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标签名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&gt;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357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HTML</a:t>
            </a:r>
            <a:r>
              <a:rPr lang="zh-CN" altLang="en-US" dirty="0"/>
              <a:t>基础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66442D-EEC9-4A93-4739-724C3BB29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5" y="1123950"/>
            <a:ext cx="10705548" cy="5019675"/>
          </a:xfrm>
        </p:spPr>
        <p:txBody>
          <a:bodyPr>
            <a:norm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en-US" altLang="zh-CN" sz="2800" dirty="0">
              <a:solidFill>
                <a:srgbClr val="0070C0"/>
              </a:solidFill>
              <a:latin typeface="Consolas" panose="020B0609020204030204" pitchFamily="49" charset="0"/>
              <a:ea typeface="华文楷体" panose="0201060004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4BD9238-2EB3-DFB2-7670-DA19E4573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27" y="1325055"/>
            <a:ext cx="5566856" cy="491064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95D4B45-6CFF-CCBD-308A-81B9EF1597EE}"/>
              </a:ext>
            </a:extLst>
          </p:cNvPr>
          <p:cNvSpPr txBox="1"/>
          <p:nvPr/>
        </p:nvSpPr>
        <p:spPr>
          <a:xfrm>
            <a:off x="6720839" y="1539632"/>
            <a:ext cx="3779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标签名</a:t>
            </a:r>
            <a:r>
              <a:rPr lang="en-US" altLang="zh-CN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sz="3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属性</a:t>
            </a:r>
            <a:r>
              <a:rPr lang="en-US" altLang="zh-CN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sz="3200" b="1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文本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67590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5242" y="2659310"/>
            <a:ext cx="4711825" cy="769690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构建</a:t>
            </a:r>
            <a:r>
              <a:rPr lang="en-US" altLang="zh-CN" sz="3200" b="1" dirty="0" err="1"/>
              <a:t>url</a:t>
            </a:r>
            <a:r>
              <a:rPr lang="zh-CN" altLang="en-US" sz="3200" b="1" dirty="0"/>
              <a:t>列表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节点选择器：选取元素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66442D-EEC9-4A93-4739-724C3BB29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5" y="1123950"/>
            <a:ext cx="10705548" cy="5019675"/>
          </a:xfrm>
        </p:spPr>
        <p:txBody>
          <a:bodyPr>
            <a:norm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节点选择器就是使用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tag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对象来选择节点元素。而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tag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对象与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HTML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 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XML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的原生文档中的</a:t>
            </a:r>
            <a:r>
              <a:rPr lang="en-US" altLang="zh-CN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Tag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相同，即</a:t>
            </a:r>
            <a:r>
              <a:rPr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标签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使用格式为</a:t>
            </a:r>
            <a:r>
              <a:rPr lang="en-US" altLang="zh-CN" sz="2400" dirty="0" err="1">
                <a:solidFill>
                  <a:srgbClr val="0070C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soup.tag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。（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soup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为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BeautifulSoup4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的对象）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返回值为节点元素。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14000"/>
              </a:lnSpc>
              <a:spcBef>
                <a:spcPts val="0"/>
              </a:spcBef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需要注意的是当有多个相同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 algn="just">
              <a:lnSpc>
                <a:spcPct val="114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的标签的时候，只能获取第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 algn="just">
              <a:lnSpc>
                <a:spcPct val="114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一个匹配到的节点，其他的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 algn="just">
              <a:lnSpc>
                <a:spcPct val="114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相同节点会被忽略。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en-US" altLang="zh-CN" sz="2800" dirty="0">
              <a:solidFill>
                <a:srgbClr val="0070C0"/>
              </a:solidFill>
              <a:latin typeface="Consolas" panose="020B0609020204030204" pitchFamily="49" charset="0"/>
              <a:ea typeface="华文楷体" panose="0201060004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2D6CCEF-321D-E967-7819-C185267EE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073" y="3069293"/>
            <a:ext cx="4591051" cy="3251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0532E53-0971-E53C-F5C9-65D46AC9A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073" y="3626134"/>
            <a:ext cx="4007168" cy="271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26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节点选择器：提取信息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66442D-EEC9-4A93-4739-724C3BB29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5" y="1123950"/>
            <a:ext cx="10705548" cy="5019675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 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获取名称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格式：</a:t>
            </a:r>
            <a:r>
              <a:rPr lang="en-US" altLang="zh-CN" sz="2400" dirty="0">
                <a:solidFill>
                  <a:srgbClr val="0070C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soup.tag.name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，返回值为字符串。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 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获取属性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格式：</a:t>
            </a:r>
            <a:r>
              <a:rPr lang="en-US" altLang="zh-CN" sz="2400" dirty="0" err="1">
                <a:solidFill>
                  <a:srgbClr val="0070C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soup.tag.attrs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，返回值为字典，可使用属性名称提取属性值。</a:t>
            </a:r>
            <a:endParaRPr lang="en-US" altLang="zh-CN" sz="2800" dirty="0">
              <a:solidFill>
                <a:srgbClr val="0070C0"/>
              </a:solidFill>
              <a:latin typeface="Consolas" panose="020B0609020204030204" pitchFamily="49" charset="0"/>
              <a:ea typeface="华文楷体" panose="0201060004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804CC3-2A61-FFDA-813E-BDDEAF167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2"/>
          <a:stretch/>
        </p:blipFill>
        <p:spPr>
          <a:xfrm>
            <a:off x="1072717" y="2615020"/>
            <a:ext cx="3597295" cy="14537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3DD1219-6484-796C-0ADB-3AAC0043F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635" y="1120775"/>
            <a:ext cx="4007168" cy="271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60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节点选择器：提取信息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66442D-EEC9-4A93-4739-724C3BB29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5" y="1123950"/>
            <a:ext cx="10705548" cy="5019675"/>
          </a:xfrm>
        </p:spPr>
        <p:txBody>
          <a:bodyPr>
            <a:norm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3. 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获取内容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格式：</a:t>
            </a:r>
            <a:r>
              <a:rPr lang="en-US" altLang="zh-CN" sz="2400" dirty="0" err="1">
                <a:solidFill>
                  <a:srgbClr val="0070C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soup.tag.string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，返回值为字符串。</a:t>
            </a:r>
            <a:endParaRPr lang="en-US" altLang="zh-CN" sz="2800" dirty="0">
              <a:solidFill>
                <a:srgbClr val="0070C0"/>
              </a:solidFill>
              <a:latin typeface="Consolas" panose="020B0609020204030204" pitchFamily="49" charset="0"/>
              <a:ea typeface="华文楷体" panose="0201060004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32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FA249F-359E-E66A-71B5-99364EA6C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319" y="310878"/>
            <a:ext cx="4007168" cy="27127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0026840-662F-4F1A-5421-EEA4A6545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91" y="1220607"/>
            <a:ext cx="3620591" cy="12320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D5D079-4485-7FD9-57C8-1879584E3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091" y="4506374"/>
            <a:ext cx="4576355" cy="1520228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DEAB7729-97F7-122D-0F84-D8E82ACCDE0F}"/>
              </a:ext>
            </a:extLst>
          </p:cNvPr>
          <p:cNvSpPr/>
          <p:nvPr/>
        </p:nvSpPr>
        <p:spPr>
          <a:xfrm flipH="1">
            <a:off x="5399314" y="5446667"/>
            <a:ext cx="818606" cy="2873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6E42943-B319-7420-FD4C-BD378F9EBAE1}"/>
              </a:ext>
            </a:extLst>
          </p:cNvPr>
          <p:cNvSpPr txBox="1"/>
          <p:nvPr/>
        </p:nvSpPr>
        <p:spPr>
          <a:xfrm>
            <a:off x="6331131" y="5312526"/>
            <a:ext cx="1698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嵌套选择</a:t>
            </a:r>
          </a:p>
        </p:txBody>
      </p:sp>
    </p:spTree>
    <p:extLst>
      <p:ext uri="{BB962C8B-B14F-4D97-AF65-F5344CB8AC3E}">
        <p14:creationId xmlns:p14="http://schemas.microsoft.com/office/powerpoint/2010/main" val="2528451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节点选择器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33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05F1578-A61C-D013-09DF-3C8C6F89C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17" y="1123950"/>
            <a:ext cx="9738765" cy="511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64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6E6CAB9-0319-3359-E324-35368E6AB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993" y="1729158"/>
            <a:ext cx="6970567" cy="2671355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</a:t>
            </a:r>
            <a:r>
              <a:rPr lang="zh-CN" altLang="en-US" dirty="0"/>
              <a:t>选择器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66442D-EEC9-4A93-4739-724C3BB29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5" y="1123950"/>
            <a:ext cx="10705548" cy="5019675"/>
          </a:xfrm>
        </p:spPr>
        <p:txBody>
          <a:bodyPr>
            <a:norm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使用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CSS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选择器，只需要调用</a:t>
            </a:r>
            <a:r>
              <a:rPr lang="en-US" altLang="zh-CN" sz="2400" dirty="0">
                <a:solidFill>
                  <a:srgbClr val="0070C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select() 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方法，并结合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CSS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选择器语法就可以定位元素的位置。</a:t>
            </a:r>
            <a:endParaRPr lang="en-US" altLang="zh-CN" sz="2800" dirty="0">
              <a:solidFill>
                <a:srgbClr val="0070C0"/>
              </a:solidFill>
              <a:latin typeface="Consolas" panose="020B0609020204030204" pitchFamily="49" charset="0"/>
              <a:ea typeface="华文楷体" panose="0201060004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34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523E37-698A-C3D4-E5A5-AC2E4420D4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5" t="5185"/>
          <a:stretch/>
        </p:blipFill>
        <p:spPr>
          <a:xfrm>
            <a:off x="891607" y="2238103"/>
            <a:ext cx="2114209" cy="382964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6CB1F29-6196-623B-2D15-E813D5E9679B}"/>
              </a:ext>
            </a:extLst>
          </p:cNvPr>
          <p:cNvSpPr/>
          <p:nvPr/>
        </p:nvSpPr>
        <p:spPr>
          <a:xfrm>
            <a:off x="3744684" y="3641605"/>
            <a:ext cx="452709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40FFDC31-95B1-6330-7B88-A2F66DC7B7BA}"/>
              </a:ext>
            </a:extLst>
          </p:cNvPr>
          <p:cNvSpPr/>
          <p:nvPr/>
        </p:nvSpPr>
        <p:spPr>
          <a:xfrm rot="9564163" flipH="1">
            <a:off x="3112283" y="2829477"/>
            <a:ext cx="914190" cy="3261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4E12013-9B0D-419A-81C5-C9786D8C3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296" y="4618332"/>
            <a:ext cx="4599817" cy="2231435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5747B85B-A148-2DAA-C248-AF64AD779D5D}"/>
              </a:ext>
            </a:extLst>
          </p:cNvPr>
          <p:cNvSpPr/>
          <p:nvPr/>
        </p:nvSpPr>
        <p:spPr>
          <a:xfrm rot="18794738" flipH="1">
            <a:off x="8671557" y="4439188"/>
            <a:ext cx="914190" cy="35828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146F7FD-E691-A532-6217-B854B47F93AC}"/>
              </a:ext>
            </a:extLst>
          </p:cNvPr>
          <p:cNvSpPr txBox="1"/>
          <p:nvPr/>
        </p:nvSpPr>
        <p:spPr>
          <a:xfrm>
            <a:off x="5424412" y="59293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#wp_news_w36 &gt; ul &gt; li.list_item.i1 &gt; div.fields.pr_fields &gt; span.Article_Title &gt; a</a:t>
            </a:r>
          </a:p>
        </p:txBody>
      </p:sp>
    </p:spTree>
    <p:extLst>
      <p:ext uri="{BB962C8B-B14F-4D97-AF65-F5344CB8AC3E}">
        <p14:creationId xmlns:p14="http://schemas.microsoft.com/office/powerpoint/2010/main" val="1094375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</a:t>
            </a:r>
            <a:r>
              <a:rPr lang="zh-CN" altLang="en-US" dirty="0"/>
              <a:t>选择器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66442D-EEC9-4A93-4739-724C3BB29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5" y="1123950"/>
            <a:ext cx="10705548" cy="5019675"/>
          </a:xfrm>
        </p:spPr>
        <p:txBody>
          <a:bodyPr>
            <a:norm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观察其他新闻对应的路径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en-US" altLang="zh-CN" sz="2800" dirty="0">
              <a:solidFill>
                <a:srgbClr val="0070C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2800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……</a:t>
            </a:r>
          </a:p>
          <a:p>
            <a:pPr algn="just"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除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i1~i33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外完全一致，想获取所有对应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html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内容，可使用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35</a:t>
            </a:fld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146F7FD-E691-A532-6217-B854B47F93AC}"/>
              </a:ext>
            </a:extLst>
          </p:cNvPr>
          <p:cNvSpPr txBox="1"/>
          <p:nvPr/>
        </p:nvSpPr>
        <p:spPr>
          <a:xfrm>
            <a:off x="991749" y="1775381"/>
            <a:ext cx="956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#wp_news_w36 &gt; ul &gt; li.list_item.i1 &gt; div.fields.pr_fields &gt; span.Article_Title &gt; a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BFF3CD-3F4D-1F73-F9A6-C05FEA2A9BF3}"/>
              </a:ext>
            </a:extLst>
          </p:cNvPr>
          <p:cNvSpPr txBox="1"/>
          <p:nvPr/>
        </p:nvSpPr>
        <p:spPr>
          <a:xfrm>
            <a:off x="991748" y="2239963"/>
            <a:ext cx="8422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#wp_news_w36 &gt; ul &gt; li.list_item.i2 &gt; div.fields.pr_fields &gt; span.Article_Title &gt; a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10265EF-9E52-D75F-288F-7E36DB1DA5C2}"/>
              </a:ext>
            </a:extLst>
          </p:cNvPr>
          <p:cNvSpPr txBox="1"/>
          <p:nvPr/>
        </p:nvSpPr>
        <p:spPr>
          <a:xfrm>
            <a:off x="991748" y="2964991"/>
            <a:ext cx="8422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#wp_news_w36 &gt; ul &gt; li.list_item.i33 &gt; div.fields.pr_fields &gt; span.Article_Title &gt; a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CD10F2F-119A-E81A-F51A-EF742F86EAE4}"/>
              </a:ext>
            </a:extLst>
          </p:cNvPr>
          <p:cNvSpPr/>
          <p:nvPr/>
        </p:nvSpPr>
        <p:spPr>
          <a:xfrm>
            <a:off x="4336867" y="1773921"/>
            <a:ext cx="452709" cy="15604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4B62B65-A30F-1C40-2B62-EDC7508F1FEC}"/>
              </a:ext>
            </a:extLst>
          </p:cNvPr>
          <p:cNvSpPr txBox="1"/>
          <p:nvPr/>
        </p:nvSpPr>
        <p:spPr>
          <a:xfrm>
            <a:off x="991748" y="3984294"/>
            <a:ext cx="8422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#wp_news_w36 &gt; ul &gt; li.list_item &gt; div.fields.pr_fields &gt; span.Article_Title &gt; a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6016C65-26C4-035E-90B6-52A8939D3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348"/>
          <a:stretch/>
        </p:blipFill>
        <p:spPr>
          <a:xfrm>
            <a:off x="1065256" y="4667917"/>
            <a:ext cx="7639050" cy="101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64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案例：综合新闻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81B30647-9B97-C895-D072-B5F7B6EC3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925" y="1215310"/>
            <a:ext cx="2019300" cy="828675"/>
          </a:xfr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36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E04303D-108D-8BD5-AE54-B31C77DC3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4" y="2230595"/>
            <a:ext cx="10468339" cy="400986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F6DB060-FC00-51F5-4B9D-E27E6E5942C9}"/>
              </a:ext>
            </a:extLst>
          </p:cNvPr>
          <p:cNvSpPr txBox="1"/>
          <p:nvPr/>
        </p:nvSpPr>
        <p:spPr>
          <a:xfrm>
            <a:off x="3422468" y="1153683"/>
            <a:ext cx="7715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info</a:t>
            </a:r>
            <a:r>
              <a:rPr lang="zh-CN" altLang="en-US" sz="2800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是一个列表，可以循环提取，对其中元素继续使用节点选择器或正则表达式进一步提取。</a:t>
            </a:r>
          </a:p>
        </p:txBody>
      </p:sp>
    </p:spTree>
    <p:extLst>
      <p:ext uri="{BB962C8B-B14F-4D97-AF65-F5344CB8AC3E}">
        <p14:creationId xmlns:p14="http://schemas.microsoft.com/office/powerpoint/2010/main" val="31883331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案例：综合新闻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37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F6DB060-FC00-51F5-4B9D-E27E6E5942C9}"/>
              </a:ext>
            </a:extLst>
          </p:cNvPr>
          <p:cNvSpPr txBox="1"/>
          <p:nvPr/>
        </p:nvSpPr>
        <p:spPr>
          <a:xfrm>
            <a:off x="3683045" y="1369125"/>
            <a:ext cx="7715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提取出</a:t>
            </a:r>
            <a:r>
              <a:rPr lang="zh-CN" altLang="en-US" sz="2800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链接属性值</a:t>
            </a:r>
            <a:r>
              <a:rPr lang="zh-CN" altLang="en-US" sz="2800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zh-CN" altLang="en-US" sz="2800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新闻标题属性值</a:t>
            </a:r>
            <a:r>
              <a:rPr lang="zh-CN" altLang="en-US" sz="2800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3A5C31F-7581-244B-1670-4257B2496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60" y="1216398"/>
            <a:ext cx="2524125" cy="8286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6728B9-FDDD-6CEC-1EF1-F39FA58CE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60" y="2614001"/>
            <a:ext cx="8490177" cy="352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70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案例：综合新闻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66442D-EEC9-4A93-4739-724C3BB29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5" y="1123950"/>
            <a:ext cx="10705548" cy="5019675"/>
          </a:xfrm>
        </p:spPr>
        <p:txBody>
          <a:bodyPr>
            <a:norm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en-US" altLang="zh-CN" sz="2800" dirty="0">
              <a:solidFill>
                <a:srgbClr val="0070C0"/>
              </a:solidFill>
              <a:latin typeface="Consolas" panose="020B0609020204030204" pitchFamily="49" charset="0"/>
              <a:ea typeface="华文楷体" panose="0201060004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435FC2-718A-A8F9-3981-0C647CAEC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1223620"/>
            <a:ext cx="5248275" cy="1485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A1CFBE-718F-A54D-9D29-C0E9BE2A0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61" y="3421718"/>
            <a:ext cx="8953500" cy="27336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50CE84A-A8C0-ACA9-D97C-E86D3803E63F}"/>
              </a:ext>
            </a:extLst>
          </p:cNvPr>
          <p:cNvSpPr txBox="1"/>
          <p:nvPr/>
        </p:nvSpPr>
        <p:spPr>
          <a:xfrm>
            <a:off x="6240121" y="497316"/>
            <a:ext cx="4405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字典形式存储</a:t>
            </a:r>
            <a:r>
              <a:rPr lang="en-US" altLang="zh-CN" sz="2800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sz="2800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文件写入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E3B36E6-277C-A140-F642-66584EEFF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487" y="1504607"/>
            <a:ext cx="5400675" cy="923925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27671C82-6A0F-A364-BA75-67E9EB1273F6}"/>
              </a:ext>
            </a:extLst>
          </p:cNvPr>
          <p:cNvSpPr/>
          <p:nvPr/>
        </p:nvSpPr>
        <p:spPr>
          <a:xfrm rot="13328040" flipH="1">
            <a:off x="3556420" y="2831022"/>
            <a:ext cx="914190" cy="3261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4D875E69-BF31-A65E-8B93-1793D850A284}"/>
              </a:ext>
            </a:extLst>
          </p:cNvPr>
          <p:cNvSpPr/>
          <p:nvPr/>
        </p:nvSpPr>
        <p:spPr>
          <a:xfrm rot="7253084" flipH="1">
            <a:off x="7517797" y="2737738"/>
            <a:ext cx="913798" cy="3406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8548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案例：综合新闻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66442D-EEC9-4A93-4739-724C3BB29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5" y="1123950"/>
            <a:ext cx="10705548" cy="5019675"/>
          </a:xfrm>
        </p:spPr>
        <p:txBody>
          <a:bodyPr>
            <a:norm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en-US" altLang="zh-CN" sz="2800" dirty="0">
              <a:solidFill>
                <a:srgbClr val="0070C0"/>
              </a:solidFill>
              <a:latin typeface="Consolas" panose="020B0609020204030204" pitchFamily="49" charset="0"/>
              <a:ea typeface="华文楷体" panose="0201060004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39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13E0A51-29A2-A395-E762-457365C62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42" y="1333500"/>
            <a:ext cx="9341749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85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/>
              <a:t>构建</a:t>
            </a:r>
            <a:r>
              <a:rPr lang="en-US" altLang="zh-CN" sz="2800" b="1" dirty="0" err="1"/>
              <a:t>url</a:t>
            </a:r>
            <a:r>
              <a:rPr lang="zh-CN" altLang="en-US" sz="2800" b="1" dirty="0"/>
              <a:t>列表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66442D-EEC9-4A93-4739-724C3BB29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4" y="1123950"/>
            <a:ext cx="3118305" cy="5019675"/>
          </a:xfrm>
        </p:spPr>
        <p:txBody>
          <a:bodyPr>
            <a:normAutofit/>
          </a:bodyPr>
          <a:lstStyle/>
          <a:p>
            <a:pPr algn="just"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查看我校文澜新闻网的综合新闻</a:t>
            </a:r>
            <a:endParaRPr lang="en-US" altLang="zh-CN" sz="28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通过点击翻看同一个目录下的多个页面，发现规律，定制</a:t>
            </a:r>
            <a:r>
              <a:rPr lang="en-US" altLang="zh-CN" sz="28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url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zh-CN" sz="2600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http://wellan.zuel.edu.cn/1669/list.htm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62C37D-38CF-A807-B951-28BC8C2DA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789"/>
          <a:stretch/>
        </p:blipFill>
        <p:spPr>
          <a:xfrm>
            <a:off x="3849190" y="1154113"/>
            <a:ext cx="7979364" cy="50863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745F55C-79EE-ECB5-6C2C-6EFE6F82CDD5}"/>
              </a:ext>
            </a:extLst>
          </p:cNvPr>
          <p:cNvSpPr/>
          <p:nvPr/>
        </p:nvSpPr>
        <p:spPr>
          <a:xfrm>
            <a:off x="6226629" y="1471749"/>
            <a:ext cx="696685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343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案例：综合新闻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66442D-EEC9-4A93-4739-724C3BB29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5" y="1123950"/>
            <a:ext cx="10705548" cy="5019675"/>
          </a:xfrm>
        </p:spPr>
        <p:txBody>
          <a:bodyPr>
            <a:norm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en-US" altLang="zh-CN" sz="2800" dirty="0">
              <a:solidFill>
                <a:srgbClr val="0070C0"/>
              </a:solidFill>
              <a:latin typeface="Consolas" panose="020B0609020204030204" pitchFamily="49" charset="0"/>
              <a:ea typeface="华文楷体" panose="0201060004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40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3CED1D8-7F0D-EE80-665B-6739A674F078}"/>
              </a:ext>
            </a:extLst>
          </p:cNvPr>
          <p:cNvSpPr txBox="1"/>
          <p:nvPr/>
        </p:nvSpPr>
        <p:spPr>
          <a:xfrm>
            <a:off x="7706925" y="3807766"/>
            <a:ext cx="3884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写入</a:t>
            </a:r>
            <a:r>
              <a:rPr lang="en-US" altLang="zh-CN" sz="2800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txt</a:t>
            </a:r>
            <a:r>
              <a:rPr lang="zh-CN" altLang="en-US" sz="2800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文件。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7A053D-8D2C-3CD3-2E82-3A2D3ADAF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01" y="1279344"/>
            <a:ext cx="5762625" cy="13906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F521819-9B16-7459-3BE5-30EDF70B2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00" y="3274830"/>
            <a:ext cx="6394683" cy="201998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900CAF0-6271-7A2F-3B88-E70CAAB90B94}"/>
              </a:ext>
            </a:extLst>
          </p:cNvPr>
          <p:cNvSpPr txBox="1"/>
          <p:nvPr/>
        </p:nvSpPr>
        <p:spPr>
          <a:xfrm>
            <a:off x="7371805" y="1546699"/>
            <a:ext cx="3884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使用</a:t>
            </a:r>
            <a:r>
              <a:rPr lang="en-US" altLang="zh-CN" sz="2800" dirty="0" err="1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BeautifulSoup</a:t>
            </a:r>
            <a:r>
              <a:rPr lang="zh-CN" altLang="en-US" sz="2800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提取新闻内容，代码更简洁。</a:t>
            </a:r>
          </a:p>
        </p:txBody>
      </p:sp>
    </p:spTree>
    <p:extLst>
      <p:ext uri="{BB962C8B-B14F-4D97-AF65-F5344CB8AC3E}">
        <p14:creationId xmlns:p14="http://schemas.microsoft.com/office/powerpoint/2010/main" val="194804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案例：综合新闻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66442D-EEC9-4A93-4739-724C3BB29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5" y="1123950"/>
            <a:ext cx="10705548" cy="5019675"/>
          </a:xfrm>
        </p:spPr>
        <p:txBody>
          <a:bodyPr>
            <a:norm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en-US" altLang="zh-CN" sz="2800" dirty="0">
              <a:solidFill>
                <a:srgbClr val="0070C0"/>
              </a:solidFill>
              <a:latin typeface="Consolas" panose="020B0609020204030204" pitchFamily="49" charset="0"/>
              <a:ea typeface="华文楷体" panose="0201060004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41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2637AC-9397-6174-9CB6-5BFD30DB4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51" y="1397452"/>
            <a:ext cx="9292045" cy="426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329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5242" y="2659310"/>
            <a:ext cx="4711825" cy="76969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进阶爬虫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94807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反爬策略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43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A2769B-4D0F-AC66-BA15-F8BF11673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DABBF9A-975E-0041-D40C-089A29C11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1028699"/>
            <a:ext cx="9553938" cy="57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39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反爬策略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66442D-EEC9-4A93-4739-724C3BB29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211D08-F2C1-6A02-4090-00B5A124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1084657"/>
            <a:ext cx="9266555" cy="568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574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反爬策略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66442D-EEC9-4A93-4739-724C3BB29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05D0F7-9C42-EE12-B2C3-2B29394B0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1097257"/>
            <a:ext cx="7455172" cy="528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48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提高效率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66442D-EEC9-4A93-4739-724C3BB29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由于爬虫是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I/O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密集型的操作，特别是在请求网页源代码的时候，如果使用单线程来开发，会浪费大量的时间来等待网页返回，所以把多线程技术应用到爬虫中，可以大大提高爬虫的运行效率。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使用单线程循环访问百度首页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100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次，计算总时间：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46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11F3765-13C4-5CC4-D60B-FD58BDF3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55" y="3841567"/>
            <a:ext cx="5368971" cy="20119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CD00AD-B713-3861-624A-5AE90751F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678" y="5034236"/>
            <a:ext cx="4500367" cy="8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28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提高效率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66442D-EEC9-4A93-4739-724C3BB29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使用多线程循环访问百度首页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100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次，计算总时间：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DF90B4-863D-FB0D-BA8D-F59434E58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95" y="2481262"/>
            <a:ext cx="5505450" cy="1895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B14F77-BE69-AD4E-D424-FDCBDA5E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95" y="1795462"/>
            <a:ext cx="3476625" cy="5905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AD39E0E-539B-40A1-DAAD-6A04AE441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795" y="4704397"/>
            <a:ext cx="4311559" cy="78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1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Thanks.</a:t>
            </a:r>
            <a:br>
              <a:rPr lang="en-US" altLang="zh-CN" dirty="0"/>
            </a:br>
            <a:endParaRPr lang="zh-CN" altLang="en-US" sz="2400" b="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946A5F7-F537-4434-9DF0-6849E234EDA4}"/>
              </a:ext>
            </a:extLst>
          </p:cNvPr>
          <p:cNvCxnSpPr>
            <a:cxnSpLocks/>
          </p:cNvCxnSpPr>
          <p:nvPr/>
        </p:nvCxnSpPr>
        <p:spPr>
          <a:xfrm>
            <a:off x="6207126" y="2127252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F408655-7B16-4C36-8089-D73A62DE8A3B}"/>
              </a:ext>
            </a:extLst>
          </p:cNvPr>
          <p:cNvCxnSpPr>
            <a:cxnSpLocks/>
          </p:cNvCxnSpPr>
          <p:nvPr/>
        </p:nvCxnSpPr>
        <p:spPr>
          <a:xfrm>
            <a:off x="6207126" y="4112630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/>
              <a:t>构建</a:t>
            </a:r>
            <a:r>
              <a:rPr lang="en-US" altLang="zh-CN" sz="2800" b="1" dirty="0" err="1"/>
              <a:t>url</a:t>
            </a:r>
            <a:r>
              <a:rPr lang="zh-CN" altLang="en-US" sz="2800" b="1" dirty="0"/>
              <a:t>列表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1F6639-1D6D-FDFB-3D4E-8AE99CB4B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294" y="1123950"/>
            <a:ext cx="8401821" cy="49380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35D97EA-E891-693E-A5F6-16E80E0DAE86}"/>
              </a:ext>
            </a:extLst>
          </p:cNvPr>
          <p:cNvSpPr/>
          <p:nvPr/>
        </p:nvSpPr>
        <p:spPr>
          <a:xfrm>
            <a:off x="4136572" y="1323704"/>
            <a:ext cx="696685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121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/>
              <a:t>构建</a:t>
            </a:r>
            <a:r>
              <a:rPr lang="en-US" altLang="zh-CN" sz="2800" b="1" dirty="0" err="1"/>
              <a:t>url</a:t>
            </a:r>
            <a:r>
              <a:rPr lang="zh-CN" altLang="en-US" sz="2800" b="1" dirty="0"/>
              <a:t>列表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C48514A-BA41-5A36-F10A-C7EE1C119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7" b="6749"/>
          <a:stretch/>
        </p:blipFill>
        <p:spPr>
          <a:xfrm>
            <a:off x="977672" y="1184910"/>
            <a:ext cx="9801225" cy="495871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369DC44-5307-6ACF-BDA8-EA6B245D5B64}"/>
              </a:ext>
            </a:extLst>
          </p:cNvPr>
          <p:cNvSpPr/>
          <p:nvPr/>
        </p:nvSpPr>
        <p:spPr>
          <a:xfrm>
            <a:off x="3344092" y="1167492"/>
            <a:ext cx="696685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902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/>
              <a:t>构建</a:t>
            </a:r>
            <a:r>
              <a:rPr lang="en-US" altLang="zh-CN" sz="2800" b="1" dirty="0" err="1"/>
              <a:t>url</a:t>
            </a:r>
            <a:r>
              <a:rPr lang="zh-CN" altLang="en-US" sz="2800" b="1" dirty="0"/>
              <a:t>列表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66442D-EEC9-4A93-4739-724C3BB29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25000"/>
              </a:lnSpc>
              <a:spcBef>
                <a:spcPts val="1200"/>
              </a:spcBef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1200"/>
              </a:spcBef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1200"/>
              </a:spcBef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1200"/>
              </a:spcBef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这里的</a:t>
            </a:r>
            <a:r>
              <a:rPr lang="en-US" altLang="zh-CN" sz="28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url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规律就是 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http://wellan.zuel.edu.cn/1669/list        .</a:t>
            </a:r>
            <a:r>
              <a:rPr lang="en-US" altLang="zh-CN" sz="28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htm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1200"/>
              </a:spcBef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填充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1-150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的整数。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D65C3D-D75A-679B-F75A-139E04341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89" y="1391874"/>
            <a:ext cx="9280752" cy="156007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1A8A1AC-E05C-B33E-ABBD-59E1B022E3C6}"/>
              </a:ext>
            </a:extLst>
          </p:cNvPr>
          <p:cNvSpPr/>
          <p:nvPr/>
        </p:nvSpPr>
        <p:spPr>
          <a:xfrm>
            <a:off x="8473440" y="2449350"/>
            <a:ext cx="485501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A7FF564-8E62-2EF0-5D74-8F4BEA4F45E6}"/>
              </a:ext>
            </a:extLst>
          </p:cNvPr>
          <p:cNvSpPr/>
          <p:nvPr/>
        </p:nvSpPr>
        <p:spPr>
          <a:xfrm>
            <a:off x="4376058" y="2449350"/>
            <a:ext cx="485501" cy="36576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2E94B0-3CAB-7F2F-1F61-7C1992A54A67}"/>
              </a:ext>
            </a:extLst>
          </p:cNvPr>
          <p:cNvSpPr/>
          <p:nvPr/>
        </p:nvSpPr>
        <p:spPr>
          <a:xfrm>
            <a:off x="3233060" y="2441656"/>
            <a:ext cx="485501" cy="36576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10D75FF-17C4-95F5-DC93-7249DBAC8869}"/>
              </a:ext>
            </a:extLst>
          </p:cNvPr>
          <p:cNvSpPr/>
          <p:nvPr/>
        </p:nvSpPr>
        <p:spPr>
          <a:xfrm>
            <a:off x="8958941" y="3268027"/>
            <a:ext cx="485501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9316CCE-8C96-1E26-509F-55B499438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61" y="4475525"/>
            <a:ext cx="7582433" cy="156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75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5242" y="2659310"/>
            <a:ext cx="4711825" cy="769690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requests</a:t>
            </a:r>
            <a:r>
              <a:rPr lang="zh-CN" altLang="en-US" sz="3200" b="1" dirty="0"/>
              <a:t>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3087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46D4F90-254E-F771-E8D4-1C73C722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requests</a:t>
            </a:r>
            <a:r>
              <a:rPr lang="zh-CN" altLang="en-US" sz="2800" b="1" dirty="0"/>
              <a:t>库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66442D-EEC9-4A93-4739-724C3BB29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我们已经可以实现用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Python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读取源代码的文本，并通过正则表达式提取出感兴趣的内容。但是爬虫的数据爬取量非常大，显然不可能对每个页面都手动复制源代码，因此就有必要使用自动化的方式来获取网页源代码。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requests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的一个第三方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HTTP(Hypertext Transfer Protocol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，超文本传输协议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库，它比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自带的网络库</a:t>
            </a:r>
            <a:r>
              <a:rPr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urllib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更加简单、方便和人性化。使用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requests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可以让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实现访问网页并获取源代码的功能。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3A163-C3EE-E548-28E5-8A23B4B8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1242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a18adb86-5929-4bf5-a1c6-bcf101f86030"/>
</p:tagLst>
</file>

<file path=ppt/theme/theme1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98FCE"/>
      </a:accent1>
      <a:accent2>
        <a:srgbClr val="969EC2"/>
      </a:accent2>
      <a:accent3>
        <a:srgbClr val="85C2BC"/>
      </a:accent3>
      <a:accent4>
        <a:srgbClr val="FAD25F"/>
      </a:accent4>
      <a:accent5>
        <a:srgbClr val="99CAE6"/>
      </a:accent5>
      <a:accent6>
        <a:srgbClr val="8491CB"/>
      </a:accent6>
      <a:hlink>
        <a:srgbClr val="7DC8EB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9968</TotalTime>
  <Words>1592</Words>
  <Application>Microsoft Office PowerPoint</Application>
  <PresentationFormat>宽屏</PresentationFormat>
  <Paragraphs>213</Paragraphs>
  <Slides>48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58" baseType="lpstr">
      <vt:lpstr>华文楷体</vt:lpstr>
      <vt:lpstr>微软雅黑</vt:lpstr>
      <vt:lpstr>Arial</vt:lpstr>
      <vt:lpstr>Calibri</vt:lpstr>
      <vt:lpstr>Consolas</vt:lpstr>
      <vt:lpstr>Impact</vt:lpstr>
      <vt:lpstr>Segoe UI Light</vt:lpstr>
      <vt:lpstr>Times New Roman</vt:lpstr>
      <vt:lpstr>主题5</vt:lpstr>
      <vt:lpstr>OfficePLUS</vt:lpstr>
      <vt:lpstr>非结构化数据分析</vt:lpstr>
      <vt:lpstr>PowerPoint 演示文稿</vt:lpstr>
      <vt:lpstr>构建url列表</vt:lpstr>
      <vt:lpstr>构建url列表</vt:lpstr>
      <vt:lpstr>构建url列表</vt:lpstr>
      <vt:lpstr>构建url列表</vt:lpstr>
      <vt:lpstr>构建url列表</vt:lpstr>
      <vt:lpstr>requests库</vt:lpstr>
      <vt:lpstr>requests库</vt:lpstr>
      <vt:lpstr>requests库</vt:lpstr>
      <vt:lpstr>requests库</vt:lpstr>
      <vt:lpstr>GET方式</vt:lpstr>
      <vt:lpstr>POST方式</vt:lpstr>
      <vt:lpstr>POST方式</vt:lpstr>
      <vt:lpstr>requests与正则表达式</vt:lpstr>
      <vt:lpstr>requests与正则表达式</vt:lpstr>
      <vt:lpstr>requests与正则表达式</vt:lpstr>
      <vt:lpstr>requests与正则表达式</vt:lpstr>
      <vt:lpstr>requests与正则表达式</vt:lpstr>
      <vt:lpstr>requests与正则表达式</vt:lpstr>
      <vt:lpstr>requests与正则表达式</vt:lpstr>
      <vt:lpstr>网页解析</vt:lpstr>
      <vt:lpstr>BeautifulSoup</vt:lpstr>
      <vt:lpstr>BeautifulSoup工作流程</vt:lpstr>
      <vt:lpstr>BeautifulSoup工作流程</vt:lpstr>
      <vt:lpstr>BeautifulSoup工作流程</vt:lpstr>
      <vt:lpstr>BeautifulSoup选择器</vt:lpstr>
      <vt:lpstr>HTML基础</vt:lpstr>
      <vt:lpstr>HTML基础</vt:lpstr>
      <vt:lpstr>节点选择器：选取元素</vt:lpstr>
      <vt:lpstr>节点选择器：提取信息</vt:lpstr>
      <vt:lpstr>节点选择器：提取信息</vt:lpstr>
      <vt:lpstr>节点选择器</vt:lpstr>
      <vt:lpstr>CSS选择器</vt:lpstr>
      <vt:lpstr>CSS选择器</vt:lpstr>
      <vt:lpstr>案例：综合新闻</vt:lpstr>
      <vt:lpstr>案例：综合新闻</vt:lpstr>
      <vt:lpstr>案例：综合新闻</vt:lpstr>
      <vt:lpstr>案例：综合新闻</vt:lpstr>
      <vt:lpstr>案例：综合新闻</vt:lpstr>
      <vt:lpstr>案例：综合新闻</vt:lpstr>
      <vt:lpstr>进阶爬虫</vt:lpstr>
      <vt:lpstr>反爬策略</vt:lpstr>
      <vt:lpstr>反爬策略</vt:lpstr>
      <vt:lpstr>反爬策略</vt:lpstr>
      <vt:lpstr>提高效率</vt:lpstr>
      <vt:lpstr>提高效率</vt:lpstr>
      <vt:lpstr>Thanks. 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张 佳铭</cp:lastModifiedBy>
  <cp:revision>50</cp:revision>
  <cp:lastPrinted>2022-09-05T12:15:34Z</cp:lastPrinted>
  <dcterms:created xsi:type="dcterms:W3CDTF">2018-02-05T16:00:00Z</dcterms:created>
  <dcterms:modified xsi:type="dcterms:W3CDTF">2022-09-20T02:36:52Z</dcterms:modified>
  <cp:category>business proposal;oral defense;training courseware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a18adb86-5929-4bf5-a1c6-bcf101f86030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2018-11-07T08:37:13.0325596Z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